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0"/>
  </p:notesMasterIdLst>
  <p:sldIdLst>
    <p:sldId id="260" r:id="rId2"/>
    <p:sldId id="261" r:id="rId3"/>
    <p:sldId id="256" r:id="rId4"/>
    <p:sldId id="257" r:id="rId5"/>
    <p:sldId id="258" r:id="rId6"/>
    <p:sldId id="262" r:id="rId7"/>
    <p:sldId id="263" r:id="rId8"/>
    <p:sldId id="259"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73" autoAdjust="0"/>
    <p:restoredTop sz="94291" autoAdjust="0"/>
  </p:normalViewPr>
  <p:slideViewPr>
    <p:cSldViewPr snapToGrid="0">
      <p:cViewPr varScale="1">
        <p:scale>
          <a:sx n="72" d="100"/>
          <a:sy n="72"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68D661-4CDE-4641-9DB0-FE74F9F73C53}" type="datetimeFigureOut">
              <a:rPr lang="en-KE" smtClean="0"/>
              <a:t>27/11/2020</a:t>
            </a:fld>
            <a:endParaRPr lang="en-K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K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150815-F6C0-48C1-84CC-A1129DB664A7}" type="slidenum">
              <a:rPr lang="en-KE" smtClean="0"/>
              <a:t>‹#›</a:t>
            </a:fld>
            <a:endParaRPr lang="en-KE"/>
          </a:p>
        </p:txBody>
      </p:sp>
    </p:spTree>
    <p:extLst>
      <p:ext uri="{BB962C8B-B14F-4D97-AF65-F5344CB8AC3E}">
        <p14:creationId xmlns:p14="http://schemas.microsoft.com/office/powerpoint/2010/main" val="1795397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a:lnSpc>
                <a:spcPct val="200000"/>
              </a:lnSpc>
              <a:spcAft>
                <a:spcPts val="800"/>
              </a:spcAft>
            </a:pPr>
            <a:r>
              <a:rPr lang="en-US" sz="18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Time management is the most important of all factors when success in student life is concerned. As a student, I have a lot of things to do, which includes studying, attending classes, and doing my assignments. It also comes to mind that I am a dedicated individual to most of my classwork, making up quality time for my studies and any other activity that would bring me closer to my educational success. Therefore, it means that I am entitled to manage my time in the best quality ways to make sure that nothing is left out; hence, good performance in school.</a:t>
            </a:r>
          </a:p>
          <a:p>
            <a:pPr marL="228600">
              <a:lnSpc>
                <a:spcPct val="200000"/>
              </a:lnSpc>
              <a:spcAft>
                <a:spcPts val="800"/>
              </a:spcAft>
            </a:pP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200000"/>
              </a:lnSpc>
              <a:spcAft>
                <a:spcPts val="800"/>
              </a:spcAft>
            </a:pPr>
            <a:r>
              <a:rPr lang="en-US" sz="18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Mental fitness is essential in the making of a successful student. Issues such as anxiety, especially during or before the exam periods, can be experienced by students, altering their performance. Therefore, it comes to mind that support from family members and teachers at school helps curb the problem; hence, a productive student.</a:t>
            </a:r>
          </a:p>
          <a:p>
            <a:pPr marL="228600">
              <a:lnSpc>
                <a:spcPct val="200000"/>
              </a:lnSpc>
              <a:spcAft>
                <a:spcPts val="800"/>
              </a:spcAft>
            </a:pP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200000"/>
              </a:lnSpc>
              <a:spcAft>
                <a:spcPts val="800"/>
              </a:spcAft>
            </a:pPr>
            <a:r>
              <a:rPr lang="en-US" sz="18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Learning from mistakes is essential because It means when you fail or do not know anything, you should never feel de-motivated because failure is an important phase on the road to success.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 am enjoying these courses very much, but needless to say, there are many obstacles which I faced this semester also, but acknowledging those help me to face them strongly. This has really helped me out in making the decisions of being a successful student.</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KE" dirty="0"/>
          </a:p>
        </p:txBody>
      </p:sp>
      <p:sp>
        <p:nvSpPr>
          <p:cNvPr id="4" name="Slide Number Placeholder 3"/>
          <p:cNvSpPr>
            <a:spLocks noGrp="1"/>
          </p:cNvSpPr>
          <p:nvPr>
            <p:ph type="sldNum" sz="quarter" idx="5"/>
          </p:nvPr>
        </p:nvSpPr>
        <p:spPr/>
        <p:txBody>
          <a:bodyPr/>
          <a:lstStyle/>
          <a:p>
            <a:fld id="{00150815-F6C0-48C1-84CC-A1129DB664A7}" type="slidenum">
              <a:rPr lang="en-KE" smtClean="0"/>
              <a:t>3</a:t>
            </a:fld>
            <a:endParaRPr lang="en-KE"/>
          </a:p>
        </p:txBody>
      </p:sp>
    </p:spTree>
    <p:extLst>
      <p:ext uri="{BB962C8B-B14F-4D97-AF65-F5344CB8AC3E}">
        <p14:creationId xmlns:p14="http://schemas.microsoft.com/office/powerpoint/2010/main" val="753535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ct val="200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helps in effective communication with other people as I have found myself in an institution that English is the basic language spoken by everyone else. I have had efforts that have helped me to improve my English skills, which motivates me every day that I can do things that I once thought I could never accomplish. In line with this, my social life is now easy for I can effectively communicate in English.</a:t>
            </a:r>
          </a:p>
          <a:p>
            <a:pPr algn="l">
              <a:lnSpc>
                <a:spcPct val="200000"/>
              </a:lnSpc>
              <a:spcAft>
                <a:spcPts val="800"/>
              </a:spcAft>
            </a:pP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200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Self-esteem is improved as I am not left out in most conversation as a result of my awareness about the English language. There is the confidence created in the efforts I have had in knowing the English language hence, feels good to know and communicate with other people effectively.</a:t>
            </a:r>
          </a:p>
          <a:p>
            <a:pPr algn="l">
              <a:lnSpc>
                <a:spcPct val="200000"/>
              </a:lnSpc>
              <a:spcAft>
                <a:spcPts val="800"/>
              </a:spcAft>
            </a:pP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200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Challenges a person to go out of their way to know the language in the sense that I am a victim of the same. I decided to give myself some time to learn English every day; I started watching movies and shows in English rather than watching the dubbed versions in my home language.</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KE" dirty="0"/>
          </a:p>
        </p:txBody>
      </p:sp>
      <p:sp>
        <p:nvSpPr>
          <p:cNvPr id="4" name="Slide Number Placeholder 3"/>
          <p:cNvSpPr>
            <a:spLocks noGrp="1"/>
          </p:cNvSpPr>
          <p:nvPr>
            <p:ph type="sldNum" sz="quarter" idx="5"/>
          </p:nvPr>
        </p:nvSpPr>
        <p:spPr/>
        <p:txBody>
          <a:bodyPr/>
          <a:lstStyle/>
          <a:p>
            <a:fld id="{00150815-F6C0-48C1-84CC-A1129DB664A7}" type="slidenum">
              <a:rPr lang="en-KE" smtClean="0"/>
              <a:t>4</a:t>
            </a:fld>
            <a:endParaRPr lang="en-KE"/>
          </a:p>
        </p:txBody>
      </p:sp>
    </p:spTree>
    <p:extLst>
      <p:ext uri="{BB962C8B-B14F-4D97-AF65-F5344CB8AC3E}">
        <p14:creationId xmlns:p14="http://schemas.microsoft.com/office/powerpoint/2010/main" val="1860085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Self-assessment can increase the interest and motivation level of students for the subjects leading to enhanced learning and better academic performance, helping them in the development of critical skills for analysis of their work.</a:t>
            </a:r>
          </a:p>
          <a:p>
            <a:pPr>
              <a:lnSpc>
                <a:spcPct val="200000"/>
              </a:lnSpc>
              <a:spcAft>
                <a:spcPts val="800"/>
              </a:spcAft>
            </a:pP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gives an idea of how we can use self-evaluation to master our own mistakes. Also, I do self-evaluation on myself every semester so that I can see how much I have grown, and is there anything I need to change. This has helped me a lot to find my weaknesses and to work on them as well.  </a:t>
            </a:r>
          </a:p>
          <a:p>
            <a:pPr>
              <a:lnSpc>
                <a:spcPct val="200000"/>
              </a:lnSpc>
              <a:spcAft>
                <a:spcPts val="800"/>
              </a:spcAft>
            </a:pP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has helped me to reassess myself and has reminded me of my goals and ambitions whereby, my thoughts are best translated into actions when my success in education is concerned.</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0150815-F6C0-48C1-84CC-A1129DB664A7}" type="slidenum">
              <a:rPr lang="en-KE" smtClean="0"/>
              <a:t>5</a:t>
            </a:fld>
            <a:endParaRPr lang="en-KE"/>
          </a:p>
        </p:txBody>
      </p:sp>
    </p:spTree>
    <p:extLst>
      <p:ext uri="{BB962C8B-B14F-4D97-AF65-F5344CB8AC3E}">
        <p14:creationId xmlns:p14="http://schemas.microsoft.com/office/powerpoint/2010/main" val="3553919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75EAEB1-F813-452B-9061-06155F8B33BC}" type="datetimeFigureOut">
              <a:rPr lang="en-KE" smtClean="0"/>
              <a:t>27/11/2020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2697F033-3D60-44E1-8437-1AB826631AE5}" type="slidenum">
              <a:rPr lang="en-KE" smtClean="0"/>
              <a:t>‹#›</a:t>
            </a:fld>
            <a:endParaRPr lang="en-KE"/>
          </a:p>
        </p:txBody>
      </p:sp>
    </p:spTree>
    <p:extLst>
      <p:ext uri="{BB962C8B-B14F-4D97-AF65-F5344CB8AC3E}">
        <p14:creationId xmlns:p14="http://schemas.microsoft.com/office/powerpoint/2010/main" val="115652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5EAEB1-F813-452B-9061-06155F8B33BC}" type="datetimeFigureOut">
              <a:rPr lang="en-KE" smtClean="0"/>
              <a:t>27/11/2020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2697F033-3D60-44E1-8437-1AB826631AE5}" type="slidenum">
              <a:rPr lang="en-KE" smtClean="0"/>
              <a:t>‹#›</a:t>
            </a:fld>
            <a:endParaRPr lang="en-KE"/>
          </a:p>
        </p:txBody>
      </p:sp>
    </p:spTree>
    <p:extLst>
      <p:ext uri="{BB962C8B-B14F-4D97-AF65-F5344CB8AC3E}">
        <p14:creationId xmlns:p14="http://schemas.microsoft.com/office/powerpoint/2010/main" val="2657228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5EAEB1-F813-452B-9061-06155F8B33BC}" type="datetimeFigureOut">
              <a:rPr lang="en-KE" smtClean="0"/>
              <a:t>27/11/2020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2697F033-3D60-44E1-8437-1AB826631AE5}" type="slidenum">
              <a:rPr lang="en-KE" smtClean="0"/>
              <a:t>‹#›</a:t>
            </a:fld>
            <a:endParaRPr lang="en-KE"/>
          </a:p>
        </p:txBody>
      </p:sp>
    </p:spTree>
    <p:extLst>
      <p:ext uri="{BB962C8B-B14F-4D97-AF65-F5344CB8AC3E}">
        <p14:creationId xmlns:p14="http://schemas.microsoft.com/office/powerpoint/2010/main" val="926063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75EAEB1-F813-452B-9061-06155F8B33BC}" type="datetimeFigureOut">
              <a:rPr lang="en-KE" smtClean="0"/>
              <a:t>27/11/2020</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2697F033-3D60-44E1-8437-1AB826631AE5}" type="slidenum">
              <a:rPr lang="en-KE" smtClean="0"/>
              <a:t>‹#›</a:t>
            </a:fld>
            <a:endParaRPr lang="en-KE"/>
          </a:p>
        </p:txBody>
      </p:sp>
    </p:spTree>
    <p:extLst>
      <p:ext uri="{BB962C8B-B14F-4D97-AF65-F5344CB8AC3E}">
        <p14:creationId xmlns:p14="http://schemas.microsoft.com/office/powerpoint/2010/main" val="2000287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75EAEB1-F813-452B-9061-06155F8B33BC}" type="datetimeFigureOut">
              <a:rPr lang="en-KE" smtClean="0"/>
              <a:t>27/11/2020</a:t>
            </a:fld>
            <a:endParaRPr lang="en-KE"/>
          </a:p>
        </p:txBody>
      </p:sp>
      <p:sp>
        <p:nvSpPr>
          <p:cNvPr id="8" name="Footer Placeholder 7"/>
          <p:cNvSpPr>
            <a:spLocks noGrp="1"/>
          </p:cNvSpPr>
          <p:nvPr>
            <p:ph type="ftr" sz="quarter" idx="11"/>
          </p:nvPr>
        </p:nvSpPr>
        <p:spPr/>
        <p:txBody>
          <a:bodyPr/>
          <a:lstStyle/>
          <a:p>
            <a:endParaRPr lang="en-KE"/>
          </a:p>
        </p:txBody>
      </p:sp>
      <p:sp>
        <p:nvSpPr>
          <p:cNvPr id="9" name="Slide Number Placeholder 8"/>
          <p:cNvSpPr>
            <a:spLocks noGrp="1"/>
          </p:cNvSpPr>
          <p:nvPr>
            <p:ph type="sldNum" sz="quarter" idx="12"/>
          </p:nvPr>
        </p:nvSpPr>
        <p:spPr/>
        <p:txBody>
          <a:bodyPr/>
          <a:lstStyle/>
          <a:p>
            <a:fld id="{2697F033-3D60-44E1-8437-1AB826631AE5}" type="slidenum">
              <a:rPr lang="en-KE" smtClean="0"/>
              <a:t>‹#›</a:t>
            </a:fld>
            <a:endParaRPr lang="en-KE"/>
          </a:p>
        </p:txBody>
      </p:sp>
    </p:spTree>
    <p:extLst>
      <p:ext uri="{BB962C8B-B14F-4D97-AF65-F5344CB8AC3E}">
        <p14:creationId xmlns:p14="http://schemas.microsoft.com/office/powerpoint/2010/main" val="3063609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75EAEB1-F813-452B-9061-06155F8B33BC}" type="datetimeFigureOut">
              <a:rPr lang="en-KE" smtClean="0"/>
              <a:t>27/11/2020</a:t>
            </a:fld>
            <a:endParaRPr lang="en-KE"/>
          </a:p>
        </p:txBody>
      </p:sp>
      <p:sp>
        <p:nvSpPr>
          <p:cNvPr id="4" name="Footer Placeholder 3"/>
          <p:cNvSpPr>
            <a:spLocks noGrp="1"/>
          </p:cNvSpPr>
          <p:nvPr>
            <p:ph type="ftr" sz="quarter" idx="11"/>
          </p:nvPr>
        </p:nvSpPr>
        <p:spPr/>
        <p:txBody>
          <a:bodyPr/>
          <a:lstStyle/>
          <a:p>
            <a:endParaRPr lang="en-KE"/>
          </a:p>
        </p:txBody>
      </p:sp>
      <p:sp>
        <p:nvSpPr>
          <p:cNvPr id="5" name="Slide Number Placeholder 4"/>
          <p:cNvSpPr>
            <a:spLocks noGrp="1"/>
          </p:cNvSpPr>
          <p:nvPr>
            <p:ph type="sldNum" sz="quarter" idx="12"/>
          </p:nvPr>
        </p:nvSpPr>
        <p:spPr/>
        <p:txBody>
          <a:bodyPr/>
          <a:lstStyle/>
          <a:p>
            <a:fld id="{2697F033-3D60-44E1-8437-1AB826631AE5}" type="slidenum">
              <a:rPr lang="en-KE" smtClean="0"/>
              <a:t>‹#›</a:t>
            </a:fld>
            <a:endParaRPr lang="en-KE"/>
          </a:p>
        </p:txBody>
      </p:sp>
    </p:spTree>
    <p:extLst>
      <p:ext uri="{BB962C8B-B14F-4D97-AF65-F5344CB8AC3E}">
        <p14:creationId xmlns:p14="http://schemas.microsoft.com/office/powerpoint/2010/main" val="3622332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5EAEB1-F813-452B-9061-06155F8B33BC}" type="datetimeFigureOut">
              <a:rPr lang="en-KE" smtClean="0"/>
              <a:t>27/11/2020</a:t>
            </a:fld>
            <a:endParaRPr lang="en-KE"/>
          </a:p>
        </p:txBody>
      </p:sp>
      <p:sp>
        <p:nvSpPr>
          <p:cNvPr id="3" name="Footer Placeholder 2"/>
          <p:cNvSpPr>
            <a:spLocks noGrp="1"/>
          </p:cNvSpPr>
          <p:nvPr>
            <p:ph type="ftr" sz="quarter" idx="11"/>
          </p:nvPr>
        </p:nvSpPr>
        <p:spPr/>
        <p:txBody>
          <a:bodyPr/>
          <a:lstStyle/>
          <a:p>
            <a:endParaRPr lang="en-KE"/>
          </a:p>
        </p:txBody>
      </p:sp>
      <p:sp>
        <p:nvSpPr>
          <p:cNvPr id="4" name="Slide Number Placeholder 3"/>
          <p:cNvSpPr>
            <a:spLocks noGrp="1"/>
          </p:cNvSpPr>
          <p:nvPr>
            <p:ph type="sldNum" sz="quarter" idx="12"/>
          </p:nvPr>
        </p:nvSpPr>
        <p:spPr/>
        <p:txBody>
          <a:bodyPr/>
          <a:lstStyle/>
          <a:p>
            <a:fld id="{2697F033-3D60-44E1-8437-1AB826631AE5}" type="slidenum">
              <a:rPr lang="en-KE" smtClean="0"/>
              <a:t>‹#›</a:t>
            </a:fld>
            <a:endParaRPr lang="en-KE"/>
          </a:p>
        </p:txBody>
      </p:sp>
    </p:spTree>
    <p:extLst>
      <p:ext uri="{BB962C8B-B14F-4D97-AF65-F5344CB8AC3E}">
        <p14:creationId xmlns:p14="http://schemas.microsoft.com/office/powerpoint/2010/main" val="27613405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75EAEB1-F813-452B-9061-06155F8B33BC}" type="datetimeFigureOut">
              <a:rPr lang="en-KE" smtClean="0"/>
              <a:t>27/11/2020</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2697F033-3D60-44E1-8437-1AB826631AE5}" type="slidenum">
              <a:rPr lang="en-KE" smtClean="0"/>
              <a:t>‹#›</a:t>
            </a:fld>
            <a:endParaRPr lang="en-KE"/>
          </a:p>
        </p:txBody>
      </p:sp>
    </p:spTree>
    <p:extLst>
      <p:ext uri="{BB962C8B-B14F-4D97-AF65-F5344CB8AC3E}">
        <p14:creationId xmlns:p14="http://schemas.microsoft.com/office/powerpoint/2010/main" val="2522151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75EAEB1-F813-452B-9061-06155F8B33BC}" type="datetimeFigureOut">
              <a:rPr lang="en-KE" smtClean="0"/>
              <a:t>27/11/2020</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2697F033-3D60-44E1-8437-1AB826631AE5}" type="slidenum">
              <a:rPr lang="en-KE" smtClean="0"/>
              <a:t>‹#›</a:t>
            </a:fld>
            <a:endParaRPr lang="en-KE"/>
          </a:p>
        </p:txBody>
      </p:sp>
    </p:spTree>
    <p:extLst>
      <p:ext uri="{BB962C8B-B14F-4D97-AF65-F5344CB8AC3E}">
        <p14:creationId xmlns:p14="http://schemas.microsoft.com/office/powerpoint/2010/main" val="3775988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5EAEB1-F813-452B-9061-06155F8B33BC}" type="datetimeFigureOut">
              <a:rPr lang="en-KE" smtClean="0"/>
              <a:t>27/11/2020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2697F033-3D60-44E1-8437-1AB826631AE5}" type="slidenum">
              <a:rPr lang="en-KE" smtClean="0"/>
              <a:t>‹#›</a:t>
            </a:fld>
            <a:endParaRPr lang="en-KE"/>
          </a:p>
        </p:txBody>
      </p:sp>
    </p:spTree>
    <p:extLst>
      <p:ext uri="{BB962C8B-B14F-4D97-AF65-F5344CB8AC3E}">
        <p14:creationId xmlns:p14="http://schemas.microsoft.com/office/powerpoint/2010/main" val="2777965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5EAEB1-F813-452B-9061-06155F8B33BC}" type="datetimeFigureOut">
              <a:rPr lang="en-KE" smtClean="0"/>
              <a:t>27/11/2020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2697F033-3D60-44E1-8437-1AB826631AE5}" type="slidenum">
              <a:rPr lang="en-KE" smtClean="0"/>
              <a:t>‹#›</a:t>
            </a:fld>
            <a:endParaRPr lang="en-K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11413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5EAEB1-F813-452B-9061-06155F8B33BC}" type="datetimeFigureOut">
              <a:rPr lang="en-KE" smtClean="0"/>
              <a:t>27/11/2020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2697F033-3D60-44E1-8437-1AB826631AE5}" type="slidenum">
              <a:rPr lang="en-KE" smtClean="0"/>
              <a:t>‹#›</a:t>
            </a:fld>
            <a:endParaRPr lang="en-KE"/>
          </a:p>
        </p:txBody>
      </p:sp>
    </p:spTree>
    <p:extLst>
      <p:ext uri="{BB962C8B-B14F-4D97-AF65-F5344CB8AC3E}">
        <p14:creationId xmlns:p14="http://schemas.microsoft.com/office/powerpoint/2010/main" val="2814867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5EAEB1-F813-452B-9061-06155F8B33BC}" type="datetimeFigureOut">
              <a:rPr lang="en-KE" smtClean="0"/>
              <a:t>27/11/2020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2697F033-3D60-44E1-8437-1AB826631AE5}" type="slidenum">
              <a:rPr lang="en-KE" smtClean="0"/>
              <a:t>‹#›</a:t>
            </a:fld>
            <a:endParaRPr lang="en-K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27542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5EAEB1-F813-452B-9061-06155F8B33BC}" type="datetimeFigureOut">
              <a:rPr lang="en-KE" smtClean="0"/>
              <a:t>27/11/2020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2697F033-3D60-44E1-8437-1AB826631AE5}" type="slidenum">
              <a:rPr lang="en-KE" smtClean="0"/>
              <a:t>‹#›</a:t>
            </a:fld>
            <a:endParaRPr lang="en-KE"/>
          </a:p>
        </p:txBody>
      </p:sp>
    </p:spTree>
    <p:extLst>
      <p:ext uri="{BB962C8B-B14F-4D97-AF65-F5344CB8AC3E}">
        <p14:creationId xmlns:p14="http://schemas.microsoft.com/office/powerpoint/2010/main" val="3724767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5EAEB1-F813-452B-9061-06155F8B33BC}" type="datetimeFigureOut">
              <a:rPr lang="en-KE" smtClean="0"/>
              <a:t>27/11/2020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2697F033-3D60-44E1-8437-1AB826631AE5}" type="slidenum">
              <a:rPr lang="en-KE" smtClean="0"/>
              <a:t>‹#›</a:t>
            </a:fld>
            <a:endParaRPr lang="en-KE"/>
          </a:p>
        </p:txBody>
      </p:sp>
    </p:spTree>
    <p:extLst>
      <p:ext uri="{BB962C8B-B14F-4D97-AF65-F5344CB8AC3E}">
        <p14:creationId xmlns:p14="http://schemas.microsoft.com/office/powerpoint/2010/main" val="26840055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5EAEB1-F813-452B-9061-06155F8B33BC}" type="datetimeFigureOut">
              <a:rPr lang="en-KE" smtClean="0"/>
              <a:t>27/11/2020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2697F033-3D60-44E1-8437-1AB826631AE5}" type="slidenum">
              <a:rPr lang="en-KE" smtClean="0"/>
              <a:t>‹#›</a:t>
            </a:fld>
            <a:endParaRPr lang="en-KE"/>
          </a:p>
        </p:txBody>
      </p:sp>
    </p:spTree>
    <p:extLst>
      <p:ext uri="{BB962C8B-B14F-4D97-AF65-F5344CB8AC3E}">
        <p14:creationId xmlns:p14="http://schemas.microsoft.com/office/powerpoint/2010/main" val="3795362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75EAEB1-F813-452B-9061-06155F8B33BC}" type="datetimeFigureOut">
              <a:rPr lang="en-KE" smtClean="0"/>
              <a:t>27/11/2020</a:t>
            </a:fld>
            <a:endParaRPr lang="en-K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K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2697F033-3D60-44E1-8437-1AB826631AE5}" type="slidenum">
              <a:rPr lang="en-KE" smtClean="0"/>
              <a:t>‹#›</a:t>
            </a:fld>
            <a:endParaRPr lang="en-KE"/>
          </a:p>
        </p:txBody>
      </p:sp>
    </p:spTree>
    <p:extLst>
      <p:ext uri="{BB962C8B-B14F-4D97-AF65-F5344CB8AC3E}">
        <p14:creationId xmlns:p14="http://schemas.microsoft.com/office/powerpoint/2010/main" val="239078972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ncbi.nlm.nih.gov/pmc/articles/PMC4979309/"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1C6E7-3994-41DA-8E52-E74619B0374D}"/>
              </a:ext>
            </a:extLst>
          </p:cNvPr>
          <p:cNvSpPr>
            <a:spLocks noGrp="1"/>
          </p:cNvSpPr>
          <p:nvPr>
            <p:ph type="title"/>
          </p:nvPr>
        </p:nvSpPr>
        <p:spPr/>
        <p:txBody>
          <a:bodyPr/>
          <a:lstStyle/>
          <a:p>
            <a:pPr algn="ctr"/>
            <a:r>
              <a:rPr lang="en-US" dirty="0"/>
              <a:t>Report Assignment </a:t>
            </a:r>
            <a:endParaRPr lang="en-KE" dirty="0"/>
          </a:p>
        </p:txBody>
      </p:sp>
      <p:sp>
        <p:nvSpPr>
          <p:cNvPr id="3" name="Content Placeholder 2">
            <a:extLst>
              <a:ext uri="{FF2B5EF4-FFF2-40B4-BE49-F238E27FC236}">
                <a16:creationId xmlns:a16="http://schemas.microsoft.com/office/drawing/2014/main" id="{1F5A1E03-3FC8-40F5-95D9-04531D7F267E}"/>
              </a:ext>
            </a:extLst>
          </p:cNvPr>
          <p:cNvSpPr>
            <a:spLocks noGrp="1"/>
          </p:cNvSpPr>
          <p:nvPr>
            <p:ph idx="1"/>
          </p:nvPr>
        </p:nvSpPr>
        <p:spPr/>
        <p:txBody>
          <a:bodyPr/>
          <a:lstStyle/>
          <a:p>
            <a:pPr marL="0" indent="0">
              <a:buNone/>
            </a:pPr>
            <a:endParaRPr lang="en-US" dirty="0"/>
          </a:p>
          <a:p>
            <a:pPr marL="0" indent="0" algn="ctr">
              <a:buNone/>
            </a:pPr>
            <a:r>
              <a:rPr lang="en-US" dirty="0" err="1"/>
              <a:t>Sahilpreet</a:t>
            </a:r>
            <a:r>
              <a:rPr lang="en-US" dirty="0"/>
              <a:t> Singh</a:t>
            </a:r>
          </a:p>
          <a:p>
            <a:pPr marL="0" indent="0" algn="ctr">
              <a:buNone/>
            </a:pPr>
            <a:endParaRPr lang="en-US" dirty="0"/>
          </a:p>
          <a:p>
            <a:pPr marL="0" indent="0" algn="ctr">
              <a:buNone/>
            </a:pPr>
            <a:r>
              <a:rPr lang="en-US" dirty="0"/>
              <a:t> 152242 </a:t>
            </a:r>
          </a:p>
          <a:p>
            <a:pPr marL="0" indent="0" algn="ctr">
              <a:buNone/>
            </a:pPr>
            <a:endParaRPr lang="en-US" dirty="0"/>
          </a:p>
          <a:p>
            <a:pPr marL="0" indent="0" algn="ctr">
              <a:buNone/>
            </a:pPr>
            <a:r>
              <a:rPr lang="en-US" dirty="0"/>
              <a:t>English 113</a:t>
            </a:r>
          </a:p>
          <a:p>
            <a:pPr marL="0" indent="0" algn="ctr">
              <a:buNone/>
            </a:pPr>
            <a:endParaRPr lang="en-US" dirty="0"/>
          </a:p>
          <a:p>
            <a:pPr marL="0" indent="0" algn="ctr">
              <a:buNone/>
            </a:pPr>
            <a:r>
              <a:rPr lang="en-US" dirty="0"/>
              <a:t> Brenda Koller</a:t>
            </a:r>
            <a:endParaRPr lang="en-KE" dirty="0"/>
          </a:p>
        </p:txBody>
      </p:sp>
    </p:spTree>
    <p:extLst>
      <p:ext uri="{BB962C8B-B14F-4D97-AF65-F5344CB8AC3E}">
        <p14:creationId xmlns:p14="http://schemas.microsoft.com/office/powerpoint/2010/main" val="2630329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91103-268E-4D04-ABDD-18EE044D89EE}"/>
              </a:ext>
            </a:extLst>
          </p:cNvPr>
          <p:cNvSpPr>
            <a:spLocks noGrp="1"/>
          </p:cNvSpPr>
          <p:nvPr>
            <p:ph type="title"/>
          </p:nvPr>
        </p:nvSpPr>
        <p:spPr/>
        <p:txBody>
          <a:bodyPr/>
          <a:lstStyle/>
          <a:p>
            <a:r>
              <a:rPr lang="en-US" dirty="0"/>
              <a:t>Overview </a:t>
            </a:r>
            <a:endParaRPr lang="en-KE" dirty="0"/>
          </a:p>
        </p:txBody>
      </p:sp>
      <p:sp>
        <p:nvSpPr>
          <p:cNvPr id="3" name="Content Placeholder 2">
            <a:extLst>
              <a:ext uri="{FF2B5EF4-FFF2-40B4-BE49-F238E27FC236}">
                <a16:creationId xmlns:a16="http://schemas.microsoft.com/office/drawing/2014/main" id="{8C5C1248-D6E9-4231-A960-CE1785C326B0}"/>
              </a:ext>
            </a:extLst>
          </p:cNvPr>
          <p:cNvSpPr>
            <a:spLocks noGrp="1"/>
          </p:cNvSpPr>
          <p:nvPr>
            <p:ph idx="1"/>
          </p:nvPr>
        </p:nvSpPr>
        <p:spPr/>
        <p:txBody>
          <a:bodyPr>
            <a:normAutofit fontScale="85000" lnSpcReduction="10000"/>
          </a:bodyPr>
          <a:lstStyle/>
          <a:p>
            <a:pPr>
              <a:lnSpc>
                <a:spcPct val="200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Education is the most important factor in our day to day lives as all kinds of interactions are made when different students relate in the school backgrounds.</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It also comes in mind that knowing different languages such as English for the new students in the new environments is key as communication is important in the education sector. </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It makes more sense to say that the education system is as important since every kind of challenge hence students are proposed to having an open mid to learn both social and class lessons which help in their lives at a general view.</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KE" dirty="0"/>
          </a:p>
        </p:txBody>
      </p:sp>
    </p:spTree>
    <p:extLst>
      <p:ext uri="{BB962C8B-B14F-4D97-AF65-F5344CB8AC3E}">
        <p14:creationId xmlns:p14="http://schemas.microsoft.com/office/powerpoint/2010/main" val="4292046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5FFD2-465D-4DC4-A544-DF206F1B9353}"/>
              </a:ext>
            </a:extLst>
          </p:cNvPr>
          <p:cNvSpPr>
            <a:spLocks noGrp="1"/>
          </p:cNvSpPr>
          <p:nvPr>
            <p:ph type="ctrTitle"/>
          </p:nvPr>
        </p:nvSpPr>
        <p:spPr>
          <a:xfrm>
            <a:off x="1524000" y="1122363"/>
            <a:ext cx="9144000" cy="1212874"/>
          </a:xfrm>
          <a:ln>
            <a:solidFill>
              <a:schemeClr val="tx1"/>
            </a:solidFill>
          </a:ln>
        </p:spPr>
        <p:txBody>
          <a:bodyPr/>
          <a:lstStyle/>
          <a:p>
            <a:pPr algn="ct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Strategies and approaches to have a good student life</a:t>
            </a:r>
            <a:br>
              <a:rPr lang="en-KE" sz="1800" dirty="0">
                <a:effectLst/>
                <a:latin typeface="Calibri" panose="020F0502020204030204" pitchFamily="34" charset="0"/>
                <a:ea typeface="Calibri" panose="020F0502020204030204" pitchFamily="34" charset="0"/>
                <a:cs typeface="Times New Roman" panose="02020603050405020304" pitchFamily="18" charset="0"/>
              </a:rPr>
            </a:br>
            <a:endParaRPr lang="en-KE" dirty="0"/>
          </a:p>
        </p:txBody>
      </p:sp>
      <p:sp>
        <p:nvSpPr>
          <p:cNvPr id="3" name="Subtitle 2">
            <a:extLst>
              <a:ext uri="{FF2B5EF4-FFF2-40B4-BE49-F238E27FC236}">
                <a16:creationId xmlns:a16="http://schemas.microsoft.com/office/drawing/2014/main" id="{45C05F12-BEF1-41C7-A116-CB22F232361A}"/>
              </a:ext>
            </a:extLst>
          </p:cNvPr>
          <p:cNvSpPr>
            <a:spLocks noGrp="1"/>
          </p:cNvSpPr>
          <p:nvPr>
            <p:ph type="subTitle" idx="1"/>
          </p:nvPr>
        </p:nvSpPr>
        <p:spPr>
          <a:xfrm>
            <a:off x="1524000" y="2644726"/>
            <a:ext cx="9144000" cy="2613074"/>
          </a:xfrm>
        </p:spPr>
        <p:txBody>
          <a:bodyPr/>
          <a:lstStyle/>
          <a:p>
            <a:pPr marL="342900" lvl="0" indent="-342900" algn="l">
              <a:lnSpc>
                <a:spcPct val="200000"/>
              </a:lnSpc>
              <a:buFont typeface="Arial" panose="020B0604020202020204" pitchFamily="34" charset="0"/>
              <a:buChar char="•"/>
            </a:pPr>
            <a:r>
              <a:rPr lang="en-US" sz="18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Time management</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200000"/>
              </a:lnSpc>
              <a:buFont typeface="Arial" panose="020B0604020202020204" pitchFamily="34" charset="0"/>
              <a:buChar char="•"/>
            </a:pPr>
            <a:r>
              <a:rPr lang="en-US" sz="18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The mental fitness of the student</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200000"/>
              </a:lnSpc>
              <a:spcAft>
                <a:spcPts val="800"/>
              </a:spcAft>
              <a:buFont typeface="Arial" panose="020B0604020202020204" pitchFamily="34" charset="0"/>
              <a:buChar char="•"/>
            </a:pPr>
            <a:r>
              <a:rPr lang="en-US" sz="18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Learning from mistakes</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KE" dirty="0"/>
          </a:p>
        </p:txBody>
      </p:sp>
    </p:spTree>
    <p:extLst>
      <p:ext uri="{BB962C8B-B14F-4D97-AF65-F5344CB8AC3E}">
        <p14:creationId xmlns:p14="http://schemas.microsoft.com/office/powerpoint/2010/main" val="3347040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93BED-6B82-435A-A958-F0298AB394D7}"/>
              </a:ext>
            </a:extLst>
          </p:cNvPr>
          <p:cNvSpPr>
            <a:spLocks noGrp="1"/>
          </p:cNvSpPr>
          <p:nvPr>
            <p:ph type="title"/>
          </p:nvPr>
        </p:nvSpPr>
        <p:spPr/>
        <p:txBody>
          <a:bodyPr/>
          <a:lstStyle/>
          <a:p>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Importance of being effective in English language</a:t>
            </a:r>
            <a:br>
              <a:rPr lang="en-KE" sz="1800" dirty="0">
                <a:effectLst/>
                <a:latin typeface="Calibri" panose="020F0502020204030204" pitchFamily="34" charset="0"/>
                <a:ea typeface="Calibri" panose="020F0502020204030204" pitchFamily="34" charset="0"/>
                <a:cs typeface="Times New Roman" panose="02020603050405020304" pitchFamily="18" charset="0"/>
              </a:rPr>
            </a:br>
            <a:endParaRPr lang="en-KE" dirty="0"/>
          </a:p>
        </p:txBody>
      </p:sp>
      <p:sp>
        <p:nvSpPr>
          <p:cNvPr id="3" name="Content Placeholder 2">
            <a:extLst>
              <a:ext uri="{FF2B5EF4-FFF2-40B4-BE49-F238E27FC236}">
                <a16:creationId xmlns:a16="http://schemas.microsoft.com/office/drawing/2014/main" id="{83F40E55-99DE-477E-9FCF-80871DA18963}"/>
              </a:ext>
            </a:extLst>
          </p:cNvPr>
          <p:cNvSpPr>
            <a:spLocks noGrp="1"/>
          </p:cNvSpPr>
          <p:nvPr>
            <p:ph idx="1"/>
          </p:nvPr>
        </p:nvSpPr>
        <p:spPr>
          <a:xfrm>
            <a:off x="838200" y="1825625"/>
            <a:ext cx="10515600" cy="3449760"/>
          </a:xfrm>
        </p:spPr>
        <p:txBody>
          <a:bodyPr/>
          <a:lstStyle/>
          <a:p>
            <a:pPr marL="342900" lvl="0" indent="-342900">
              <a:lnSpc>
                <a:spcPct val="200000"/>
              </a:lnSpc>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Helps in effective communication</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200000"/>
              </a:lnSpc>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Improves self esteem</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200000"/>
              </a:lnSpc>
              <a:spcAft>
                <a:spcPts val="80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Challenges a person to know more about the language.</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KE" dirty="0"/>
          </a:p>
        </p:txBody>
      </p:sp>
    </p:spTree>
    <p:extLst>
      <p:ext uri="{BB962C8B-B14F-4D97-AF65-F5344CB8AC3E}">
        <p14:creationId xmlns:p14="http://schemas.microsoft.com/office/powerpoint/2010/main" val="2331369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ADB28-B439-45C9-8F32-5137865BA271}"/>
              </a:ext>
            </a:extLst>
          </p:cNvPr>
          <p:cNvSpPr>
            <a:spLocks noGrp="1"/>
          </p:cNvSpPr>
          <p:nvPr>
            <p:ph type="title"/>
          </p:nvPr>
        </p:nvSpPr>
        <p:spPr/>
        <p:txBody>
          <a:bodyPr/>
          <a:lstStyle/>
          <a:p>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Importance of self-assessment</a:t>
            </a:r>
            <a:br>
              <a:rPr lang="en-KE" sz="1800" dirty="0">
                <a:effectLst/>
                <a:latin typeface="Calibri" panose="020F0502020204030204" pitchFamily="34" charset="0"/>
                <a:ea typeface="Calibri" panose="020F0502020204030204" pitchFamily="34" charset="0"/>
                <a:cs typeface="Times New Roman" panose="02020603050405020304" pitchFamily="18" charset="0"/>
              </a:rPr>
            </a:br>
            <a:endParaRPr lang="en-KE" dirty="0"/>
          </a:p>
        </p:txBody>
      </p:sp>
      <p:sp>
        <p:nvSpPr>
          <p:cNvPr id="3" name="Content Placeholder 2">
            <a:extLst>
              <a:ext uri="{FF2B5EF4-FFF2-40B4-BE49-F238E27FC236}">
                <a16:creationId xmlns:a16="http://schemas.microsoft.com/office/drawing/2014/main" id="{B48A1CD2-B708-428C-8391-126FD5087B8F}"/>
              </a:ext>
            </a:extLst>
          </p:cNvPr>
          <p:cNvSpPr>
            <a:spLocks noGrp="1"/>
          </p:cNvSpPr>
          <p:nvPr>
            <p:ph idx="1"/>
          </p:nvPr>
        </p:nvSpPr>
        <p:spPr>
          <a:xfrm>
            <a:off x="677334" y="2160589"/>
            <a:ext cx="8596668" cy="4087811"/>
          </a:xfrm>
        </p:spPr>
        <p:txBody>
          <a:bodyPr/>
          <a:lstStyle/>
          <a:p>
            <a:pPr marL="342900" lvl="0" indent="-342900">
              <a:lnSpc>
                <a:spcPct val="200000"/>
              </a:lnSpc>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Increases motivational and interest levels of the student.</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200000"/>
              </a:lnSpc>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leads to the identification of self-evaluation.</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200000"/>
              </a:lnSpc>
              <a:spcAft>
                <a:spcPts val="80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Reminds one of their goals and ambitions.</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KE" dirty="0"/>
          </a:p>
        </p:txBody>
      </p:sp>
    </p:spTree>
    <p:extLst>
      <p:ext uri="{BB962C8B-B14F-4D97-AF65-F5344CB8AC3E}">
        <p14:creationId xmlns:p14="http://schemas.microsoft.com/office/powerpoint/2010/main" val="109205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C6436-6D11-4972-ACDE-1972BBAAF355}"/>
              </a:ext>
            </a:extLst>
          </p:cNvPr>
          <p:cNvSpPr>
            <a:spLocks noGrp="1"/>
          </p:cNvSpPr>
          <p:nvPr>
            <p:ph type="title"/>
          </p:nvPr>
        </p:nvSpPr>
        <p:spPr/>
        <p:txBody>
          <a:bodyPr/>
          <a:lstStyle/>
          <a:p>
            <a:r>
              <a:rPr lang="en-US" dirty="0"/>
              <a:t>Conclusion</a:t>
            </a:r>
            <a:endParaRPr lang="en-KE" dirty="0"/>
          </a:p>
        </p:txBody>
      </p:sp>
      <p:sp>
        <p:nvSpPr>
          <p:cNvPr id="3" name="Content Placeholder 2">
            <a:extLst>
              <a:ext uri="{FF2B5EF4-FFF2-40B4-BE49-F238E27FC236}">
                <a16:creationId xmlns:a16="http://schemas.microsoft.com/office/drawing/2014/main" id="{AADE7D47-9829-4E80-82B0-E9A549A9D4BC}"/>
              </a:ext>
            </a:extLst>
          </p:cNvPr>
          <p:cNvSpPr>
            <a:spLocks noGrp="1"/>
          </p:cNvSpPr>
          <p:nvPr>
            <p:ph idx="1"/>
          </p:nvPr>
        </p:nvSpPr>
        <p:spPr>
          <a:xfrm>
            <a:off x="677334" y="2160590"/>
            <a:ext cx="8596668" cy="3857826"/>
          </a:xfrm>
        </p:spPr>
        <p:txBody>
          <a:bodyPr>
            <a:normAutofit fontScale="77500" lnSpcReduction="20000"/>
          </a:bodyPr>
          <a:lstStyle/>
          <a:p>
            <a:pPr>
              <a:lnSpc>
                <a:spcPct val="200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conclusion, different lessons are taken home when the life of a certain individual in a new environment is involved and especially, in the education environments. </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More importantly is the need to understand that one has to adjust so that their survival in the new educational environments are enhanced and that includes, knowing new languages so that they are able to adapt in the new environment.</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It is important to understand that challenges come up in any kind of a set up in the day to day lives however, one should take the initiative of making it a priority to learn than feel demotivated as that is where their success stories emerge from once they make that step.</a:t>
            </a:r>
          </a:p>
          <a:p>
            <a:endParaRPr lang="en-KE" dirty="0"/>
          </a:p>
        </p:txBody>
      </p:sp>
    </p:spTree>
    <p:extLst>
      <p:ext uri="{BB962C8B-B14F-4D97-AF65-F5344CB8AC3E}">
        <p14:creationId xmlns:p14="http://schemas.microsoft.com/office/powerpoint/2010/main" val="1256340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01CBF-DB27-4418-BBD1-56205683350B}"/>
              </a:ext>
            </a:extLst>
          </p:cNvPr>
          <p:cNvSpPr>
            <a:spLocks noGrp="1"/>
          </p:cNvSpPr>
          <p:nvPr>
            <p:ph type="title"/>
          </p:nvPr>
        </p:nvSpPr>
        <p:spPr/>
        <p:txBody>
          <a:bodyPr/>
          <a:lstStyle/>
          <a:p>
            <a:r>
              <a:rPr lang="en-US" b="1" dirty="0">
                <a:latin typeface="Calibri" panose="020F0502020204030204" pitchFamily="34" charset="0"/>
                <a:ea typeface="Calibri" panose="020F0502020204030204" pitchFamily="34" charset="0"/>
                <a:cs typeface="Times New Roman" panose="02020603050405020304" pitchFamily="18" charset="0"/>
              </a:rPr>
              <a:t>Questions from the presentation </a:t>
            </a:r>
            <a:br>
              <a:rPr lang="en-KE" sz="3600" b="1" dirty="0">
                <a:effectLst/>
                <a:latin typeface="Calibri" panose="020F0502020204030204" pitchFamily="34" charset="0"/>
                <a:ea typeface="Calibri" panose="020F0502020204030204" pitchFamily="34" charset="0"/>
                <a:cs typeface="Times New Roman" panose="02020603050405020304" pitchFamily="18" charset="0"/>
              </a:rPr>
            </a:br>
            <a:endParaRPr lang="en-KE" dirty="0"/>
          </a:p>
        </p:txBody>
      </p:sp>
      <p:sp>
        <p:nvSpPr>
          <p:cNvPr id="3" name="Content Placeholder 2">
            <a:extLst>
              <a:ext uri="{FF2B5EF4-FFF2-40B4-BE49-F238E27FC236}">
                <a16:creationId xmlns:a16="http://schemas.microsoft.com/office/drawing/2014/main" id="{A8A79339-AFE4-49A5-BB1F-6E1DF5BA7666}"/>
              </a:ext>
            </a:extLst>
          </p:cNvPr>
          <p:cNvSpPr>
            <a:spLocks noGrp="1"/>
          </p:cNvSpPr>
          <p:nvPr>
            <p:ph idx="1"/>
          </p:nvPr>
        </p:nvSpPr>
        <p:spPr/>
        <p:txBody>
          <a:bodyPr/>
          <a:lstStyle/>
          <a:p>
            <a:pPr>
              <a:lnSpc>
                <a:spcPct val="200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W</a:t>
            </a:r>
            <a:r>
              <a:rPr lang="en-US" dirty="0">
                <a:latin typeface="Times New Roman" panose="02020603050405020304" pitchFamily="18" charset="0"/>
                <a:ea typeface="Calibri" panose="020F0502020204030204" pitchFamily="34" charset="0"/>
                <a:cs typeface="Times New Roman" panose="02020603050405020304" pitchFamily="18" charset="0"/>
              </a:rPr>
              <a:t>hat are the importance of self evaluation?</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Does self esteem play an important role in a student’s performance ?</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KE" dirty="0"/>
          </a:p>
        </p:txBody>
      </p:sp>
    </p:spTree>
    <p:extLst>
      <p:ext uri="{BB962C8B-B14F-4D97-AF65-F5344CB8AC3E}">
        <p14:creationId xmlns:p14="http://schemas.microsoft.com/office/powerpoint/2010/main" val="4099102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46E18-62BB-41D1-BD77-8BCA13C8D986}"/>
              </a:ext>
            </a:extLst>
          </p:cNvPr>
          <p:cNvSpPr>
            <a:spLocks noGrp="1"/>
          </p:cNvSpPr>
          <p:nvPr>
            <p:ph type="title"/>
          </p:nvPr>
        </p:nvSpPr>
        <p:spPr/>
        <p:txBody>
          <a:bodyPr/>
          <a:lstStyle/>
          <a:p>
            <a:r>
              <a:rPr lang="en-US" dirty="0"/>
              <a:t>Reference </a:t>
            </a:r>
            <a:endParaRPr lang="en-KE" dirty="0"/>
          </a:p>
        </p:txBody>
      </p:sp>
      <p:sp>
        <p:nvSpPr>
          <p:cNvPr id="3" name="Content Placeholder 2">
            <a:extLst>
              <a:ext uri="{FF2B5EF4-FFF2-40B4-BE49-F238E27FC236}">
                <a16:creationId xmlns:a16="http://schemas.microsoft.com/office/drawing/2014/main" id="{45EB0842-362F-496F-A1E8-D5A1B4B0E19E}"/>
              </a:ext>
            </a:extLst>
          </p:cNvPr>
          <p:cNvSpPr>
            <a:spLocks noGrp="1"/>
          </p:cNvSpPr>
          <p:nvPr>
            <p:ph idx="1"/>
          </p:nvPr>
        </p:nvSpPr>
        <p:spPr/>
        <p:txBody>
          <a:bodyPr>
            <a:normAutofit fontScale="85000" lnSpcReduction="20000"/>
          </a:bodyPr>
          <a:lstStyle/>
          <a:p>
            <a:r>
              <a:rPr lang="en-US" dirty="0"/>
              <a:t>Kaufman, J. H. (2015). Student mental health in California's K-12 schools: School principal reports of common problems and activities to address them. Santa Monica, California: RAND Corporation. doi:10.7249/j.ctt19rmcv3</a:t>
            </a:r>
          </a:p>
          <a:p>
            <a:endParaRPr lang="en-US" dirty="0"/>
          </a:p>
          <a:p>
            <a:r>
              <a:rPr lang="en-US" dirty="0" err="1"/>
              <a:t>Marken</a:t>
            </a:r>
            <a:r>
              <a:rPr lang="en-US" dirty="0"/>
              <a:t>, L., Mahoney, N., BC Open Textbook Project, University of Saskatchewan, &amp; </a:t>
            </a:r>
            <a:r>
              <a:rPr lang="en-US" dirty="0" err="1"/>
              <a:t>BCcampus</a:t>
            </a:r>
            <a:r>
              <a:rPr lang="en-US" dirty="0"/>
              <a:t>. (2017). Strategies for academic success. Saskatoon, SK: University of Saskatchewan</a:t>
            </a:r>
          </a:p>
          <a:p>
            <a:endParaRPr lang="en-US" dirty="0"/>
          </a:p>
          <a:p>
            <a:r>
              <a:rPr lang="en-US" dirty="0"/>
              <a:t>Sharma, R., Jain, A., Gupta, N., Garg, S., Batta, M., &amp; </a:t>
            </a:r>
            <a:r>
              <a:rPr lang="en-US" dirty="0" err="1"/>
              <a:t>Dhir</a:t>
            </a:r>
            <a:r>
              <a:rPr lang="en-US" dirty="0"/>
              <a:t>, S. (2016). Impact of </a:t>
            </a:r>
            <a:r>
              <a:rPr lang="en-US" dirty="0" err="1"/>
              <a:t>selfassessment</a:t>
            </a:r>
            <a:r>
              <a:rPr lang="en-US" dirty="0"/>
              <a:t> by students on their learning. Retrieved November 24, 2020, from </a:t>
            </a:r>
            <a:r>
              <a:rPr lang="en-US" dirty="0">
                <a:hlinkClick r:id="rId2"/>
              </a:rPr>
              <a:t>https://www.ncbi.nlm.nih.gov/pmc/articles/PMC4979309/</a:t>
            </a:r>
            <a:endParaRPr lang="en-US" dirty="0"/>
          </a:p>
          <a:p>
            <a:endParaRPr lang="en-US" dirty="0"/>
          </a:p>
          <a:p>
            <a:r>
              <a:rPr lang="en-US" dirty="0"/>
              <a:t>Valle, A., </a:t>
            </a:r>
            <a:r>
              <a:rPr lang="en-US" dirty="0" err="1"/>
              <a:t>Piñeiro</a:t>
            </a:r>
            <a:r>
              <a:rPr lang="en-US" dirty="0"/>
              <a:t>, I., Rodríguez, S., </a:t>
            </a:r>
            <a:r>
              <a:rPr lang="en-US" dirty="0" err="1"/>
              <a:t>Regueiro</a:t>
            </a:r>
            <a:r>
              <a:rPr lang="en-US" dirty="0"/>
              <a:t>, B., Freire, C., &amp; </a:t>
            </a:r>
            <a:r>
              <a:rPr lang="en-US" dirty="0" err="1"/>
              <a:t>Rosário</a:t>
            </a:r>
            <a:r>
              <a:rPr lang="en-US" dirty="0"/>
              <a:t>, P. (2019). Time spent and time management in homework in elementary school students: A </a:t>
            </a:r>
            <a:r>
              <a:rPr lang="en-US" dirty="0" err="1"/>
              <a:t>personcentered</a:t>
            </a:r>
            <a:r>
              <a:rPr lang="en-US" dirty="0"/>
              <a:t> approach. </a:t>
            </a:r>
            <a:r>
              <a:rPr lang="en-US" dirty="0" err="1"/>
              <a:t>Psicothema</a:t>
            </a:r>
            <a:r>
              <a:rPr lang="en-US" dirty="0"/>
              <a:t>, 31(4), 422–428. https://doiorg.prxy.lib.unbc.ca/10.7334/psicothema2019.191</a:t>
            </a:r>
            <a:endParaRPr lang="en-KE" dirty="0"/>
          </a:p>
        </p:txBody>
      </p:sp>
    </p:spTree>
    <p:extLst>
      <p:ext uri="{BB962C8B-B14F-4D97-AF65-F5344CB8AC3E}">
        <p14:creationId xmlns:p14="http://schemas.microsoft.com/office/powerpoint/2010/main" val="122134740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63</TotalTime>
  <Words>1135</Words>
  <Application>Microsoft Office PowerPoint</Application>
  <PresentationFormat>Widescreen</PresentationFormat>
  <Paragraphs>58</Paragraphs>
  <Slides>8</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Symbol</vt:lpstr>
      <vt:lpstr>Times New Roman</vt:lpstr>
      <vt:lpstr>Trebuchet MS</vt:lpstr>
      <vt:lpstr>Wingdings 3</vt:lpstr>
      <vt:lpstr>Facet</vt:lpstr>
      <vt:lpstr>Report Assignment </vt:lpstr>
      <vt:lpstr>Overview </vt:lpstr>
      <vt:lpstr>Strategies and approaches to have a good student life </vt:lpstr>
      <vt:lpstr>Importance of being effective in English language </vt:lpstr>
      <vt:lpstr>Importance of self-assessment </vt:lpstr>
      <vt:lpstr>Conclusion</vt:lpstr>
      <vt:lpstr>Questions from the presentation  </vt:lpstr>
      <vt:lpstr>Reference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matheka</dc:creator>
  <cp:lastModifiedBy>john matheka</cp:lastModifiedBy>
  <cp:revision>16</cp:revision>
  <dcterms:created xsi:type="dcterms:W3CDTF">2020-11-26T12:38:12Z</dcterms:created>
  <dcterms:modified xsi:type="dcterms:W3CDTF">2020-11-27T17:31:00Z</dcterms:modified>
</cp:coreProperties>
</file>